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71" r:id="rId3"/>
    <p:sldId id="270" r:id="rId4"/>
    <p:sldId id="266" r:id="rId5"/>
    <p:sldId id="274" r:id="rId6"/>
    <p:sldId id="267" r:id="rId7"/>
    <p:sldId id="259" r:id="rId8"/>
    <p:sldId id="268" r:id="rId9"/>
    <p:sldId id="269" r:id="rId10"/>
    <p:sldId id="272" r:id="rId11"/>
    <p:sldId id="273" r:id="rId12"/>
    <p:sldId id="275" r:id="rId13"/>
    <p:sldId id="262" r:id="rId14"/>
    <p:sldId id="276" r:id="rId15"/>
    <p:sldId id="277" r:id="rId16"/>
    <p:sldId id="297" r:id="rId17"/>
    <p:sldId id="279" r:id="rId18"/>
    <p:sldId id="298" r:id="rId19"/>
    <p:sldId id="280" r:id="rId20"/>
    <p:sldId id="281" r:id="rId21"/>
    <p:sldId id="260" r:id="rId22"/>
    <p:sldId id="285" r:id="rId23"/>
    <p:sldId id="286" r:id="rId24"/>
    <p:sldId id="287" r:id="rId25"/>
    <p:sldId id="288" r:id="rId26"/>
    <p:sldId id="289" r:id="rId27"/>
    <p:sldId id="293" r:id="rId28"/>
    <p:sldId id="299" r:id="rId29"/>
    <p:sldId id="294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9" r:id="rId38"/>
    <p:sldId id="310" r:id="rId39"/>
    <p:sldId id="311" r:id="rId40"/>
    <p:sldId id="312" r:id="rId41"/>
    <p:sldId id="307" r:id="rId42"/>
    <p:sldId id="313" r:id="rId43"/>
    <p:sldId id="314" r:id="rId44"/>
    <p:sldId id="315" r:id="rId45"/>
    <p:sldId id="317" r:id="rId46"/>
    <p:sldId id="31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0" autoAdjust="0"/>
    <p:restoredTop sz="77210" autoAdjust="0"/>
  </p:normalViewPr>
  <p:slideViewPr>
    <p:cSldViewPr snapToGrid="0">
      <p:cViewPr varScale="1">
        <p:scale>
          <a:sx n="67" d="100"/>
          <a:sy n="67" d="100"/>
        </p:scale>
        <p:origin x="110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746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9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04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121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58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177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6317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2180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6003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577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675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14551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Cold observable</a:t>
            </a:r>
          </a:p>
          <a:p>
            <a:r>
              <a:rPr lang="en-US" dirty="0" err="1"/>
              <a:t>Async</a:t>
            </a:r>
            <a:r>
              <a:rPr lang="en-US" dirty="0"/>
              <a:t> process executed during subscribe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9588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observable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7038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observable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2761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Hot observable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1644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6209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5214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443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to scan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428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31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85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Retry a promise</a:t>
            </a:r>
          </a:p>
          <a:p>
            <a:r>
              <a:rPr lang="en-US" dirty="0"/>
              <a:t>Cancel a promise</a:t>
            </a:r>
          </a:p>
          <a:p>
            <a:r>
              <a:rPr lang="en-US" dirty="0"/>
              <a:t>One promise multiple values?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4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 don’t put 2 or 4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76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81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history:</a:t>
            </a:r>
          </a:p>
          <a:p>
            <a:r>
              <a:rPr lang="en-US" dirty="0" err="1"/>
              <a:t>Rxjs</a:t>
            </a:r>
            <a:r>
              <a:rPr lang="en-US" dirty="0"/>
              <a:t> is more than 9 </a:t>
            </a:r>
            <a:r>
              <a:rPr lang="en-US" dirty="0" err="1"/>
              <a:t>yrs</a:t>
            </a:r>
            <a:r>
              <a:rPr lang="en-US" dirty="0"/>
              <a:t> old</a:t>
            </a:r>
            <a:br>
              <a:rPr lang="en-US" dirty="0"/>
            </a:br>
            <a:r>
              <a:rPr lang="en-US" dirty="0"/>
              <a:t>first release 2009 for .NET</a:t>
            </a:r>
          </a:p>
          <a:p>
            <a:r>
              <a:rPr lang="en-US" dirty="0"/>
              <a:t>Created by Matt </a:t>
            </a:r>
            <a:r>
              <a:rPr lang="en-US" dirty="0" err="1"/>
              <a:t>Podwysocki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part of an internal Microsoft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Java</a:t>
            </a:r>
            <a:br>
              <a:rPr lang="en-US" dirty="0"/>
            </a:br>
            <a:r>
              <a:rPr lang="en-US" dirty="0"/>
              <a:t>open source </a:t>
            </a:r>
            <a:r>
              <a:rPr lang="en-US" dirty="0" err="1"/>
              <a:t>github</a:t>
            </a:r>
            <a:endParaRPr lang="en-SG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694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users now</a:t>
            </a:r>
          </a:p>
          <a:p>
            <a:r>
              <a:rPr lang="en-US" dirty="0"/>
              <a:t>Community drive project spearheaded by contributors from Microsoft, Google and Netflix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7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30/7/2017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140970" y="5056049"/>
            <a:ext cx="2465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CACIB </a:t>
            </a: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TECHTALK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8B1BF-62EF-4CAB-BB6F-A9239E0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81"/>
            <a:ext cx="12192000" cy="5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E5B0-DA25-4765-B5DE-1AB9BDB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58"/>
            <a:ext cx="12192000" cy="53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meme wait theres more">
            <a:extLst>
              <a:ext uri="{FF2B5EF4-FFF2-40B4-BE49-F238E27FC236}">
                <a16:creationId xmlns:a16="http://schemas.microsoft.com/office/drawing/2014/main" id="{90772584-B901-4C00-BF5C-3626D10A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42" y="187643"/>
            <a:ext cx="6482715" cy="64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BD9763B9-391A-4592-94AC-BE7988FCF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4368799" y="2948939"/>
            <a:ext cx="1018575" cy="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1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1441049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7"/>
            <a:ext cx="7315137" cy="1150104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2244D1-067A-497F-984C-104E677D4E73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angular logo transparent">
            <a:extLst>
              <a:ext uri="{FF2B5EF4-FFF2-40B4-BE49-F238E27FC236}">
                <a16:creationId xmlns:a16="http://schemas.microsoft.com/office/drawing/2014/main" id="{210CD407-8B85-450A-8BB7-5AE00901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6" y="845379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B6BDD0-B7FB-424B-83A1-62B9D6BE370B}"/>
              </a:ext>
            </a:extLst>
          </p:cNvPr>
          <p:cNvSpPr txBox="1">
            <a:spLocks/>
          </p:cNvSpPr>
          <p:nvPr/>
        </p:nvSpPr>
        <p:spPr>
          <a:xfrm>
            <a:off x="14756" y="4551116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https://angular.io/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237F9D-FE8A-4509-A2C7-49AEEA6E7D60}"/>
              </a:ext>
            </a:extLst>
          </p:cNvPr>
          <p:cNvSpPr txBox="1">
            <a:spLocks/>
          </p:cNvSpPr>
          <p:nvPr/>
        </p:nvSpPr>
        <p:spPr>
          <a:xfrm>
            <a:off x="5435624" y="1657350"/>
            <a:ext cx="6756376" cy="4011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Angular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 JavaScript framework that helps developers build applications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set of tools</a:t>
            </a: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allowing us to operate on sequences of data (usually asynchronous)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1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152221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>
                <a:solidFill>
                  <a:schemeClr val="accent2"/>
                </a:solidFill>
              </a:rPr>
              <a:t>JAVASCRIPT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1E17DB-4BE0-413D-AAFB-1636DCDC5BE5}"/>
              </a:ext>
            </a:extLst>
          </p:cNvPr>
          <p:cNvSpPr txBox="1">
            <a:spLocks/>
          </p:cNvSpPr>
          <p:nvPr/>
        </p:nvSpPr>
        <p:spPr>
          <a:xfrm>
            <a:off x="5420868" y="2578135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.NET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8EB731-FCAC-4AAF-A1EA-E8839B822071}"/>
              </a:ext>
            </a:extLst>
          </p:cNvPr>
          <p:cNvSpPr txBox="1">
            <a:spLocks/>
          </p:cNvSpPr>
          <p:nvPr/>
        </p:nvSpPr>
        <p:spPr>
          <a:xfrm>
            <a:off x="5406112" y="3255477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JAVA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E96FB9-25E1-44C4-9B1F-BB358CAE521A}"/>
              </a:ext>
            </a:extLst>
          </p:cNvPr>
          <p:cNvSpPr txBox="1">
            <a:spLocks/>
          </p:cNvSpPr>
          <p:nvPr/>
        </p:nvSpPr>
        <p:spPr>
          <a:xfrm>
            <a:off x="5386578" y="394424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SWIFT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6A9766-F5B5-4B63-8202-1FD2662C775E}"/>
              </a:ext>
            </a:extLst>
          </p:cNvPr>
          <p:cNvSpPr txBox="1">
            <a:spLocks/>
          </p:cNvSpPr>
          <p:nvPr/>
        </p:nvSpPr>
        <p:spPr>
          <a:xfrm>
            <a:off x="5413490" y="461995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KOTLIN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1D8699-106A-4E17-B1BD-6D5C8654C245}"/>
              </a:ext>
            </a:extLst>
          </p:cNvPr>
          <p:cNvSpPr txBox="1">
            <a:spLocks/>
          </p:cNvSpPr>
          <p:nvPr/>
        </p:nvSpPr>
        <p:spPr>
          <a:xfrm>
            <a:off x="5398008" y="5284532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SCALA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6" name="Picture 2" descr="Image result for microsoft logo">
            <a:extLst>
              <a:ext uri="{FF2B5EF4-FFF2-40B4-BE49-F238E27FC236}">
                <a16:creationId xmlns:a16="http://schemas.microsoft.com/office/drawing/2014/main" id="{59A1F04C-FE37-45F5-923F-74E76A98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1454185"/>
            <a:ext cx="3188970" cy="6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tflix logo">
            <a:extLst>
              <a:ext uri="{FF2B5EF4-FFF2-40B4-BE49-F238E27FC236}">
                <a16:creationId xmlns:a16="http://schemas.microsoft.com/office/drawing/2014/main" id="{B4526130-D121-4D46-A716-9A291417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130" y="1338266"/>
            <a:ext cx="2910840" cy="9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hub logo">
            <a:extLst>
              <a:ext uri="{FF2B5EF4-FFF2-40B4-BE49-F238E27FC236}">
                <a16:creationId xmlns:a16="http://schemas.microsoft.com/office/drawing/2014/main" id="{BC00CE60-7C62-4E11-92C8-029D963D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4" y="3022501"/>
            <a:ext cx="2846069" cy="7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oundcloud logo">
            <a:extLst>
              <a:ext uri="{FF2B5EF4-FFF2-40B4-BE49-F238E27FC236}">
                <a16:creationId xmlns:a16="http://schemas.microsoft.com/office/drawing/2014/main" id="{C9697ADE-D9D2-49B1-BBA6-F99301CA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901" y="2765077"/>
            <a:ext cx="2581298" cy="125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rello">
            <a:extLst>
              <a:ext uri="{FF2B5EF4-FFF2-40B4-BE49-F238E27FC236}">
                <a16:creationId xmlns:a16="http://schemas.microsoft.com/office/drawing/2014/main" id="{183C6DD3-ABE6-4526-8380-751B988B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4481315"/>
            <a:ext cx="2952265" cy="8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irbnb">
            <a:extLst>
              <a:ext uri="{FF2B5EF4-FFF2-40B4-BE49-F238E27FC236}">
                <a16:creationId xmlns:a16="http://schemas.microsoft.com/office/drawing/2014/main" id="{5907D79B-A9E0-4AD8-9501-8D48C5B1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629" y="4539118"/>
            <a:ext cx="3069341" cy="9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02F9F-504D-47C0-818F-0DBED87D77D5}"/>
              </a:ext>
            </a:extLst>
          </p:cNvPr>
          <p:cNvSpPr txBox="1">
            <a:spLocks/>
          </p:cNvSpPr>
          <p:nvPr/>
        </p:nvSpPr>
        <p:spPr>
          <a:xfrm>
            <a:off x="5993130" y="2935481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6600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6600" b="1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operation that hasn’t completed yet, but is expected in the future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Used with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/deferred operations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be hooked to a callback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we tend to think…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SG" b="1" dirty="0">
                <a:solidFill>
                  <a:srgbClr val="00B050"/>
                </a:solidFill>
              </a:rPr>
              <a:t>SYNCHRONOUSLY</a:t>
            </a:r>
            <a:endParaRPr kumimoji="0" lang="en-SG" sz="4800" b="1" i="0" u="none" strike="noStrike" kern="1200" cap="none" spc="-102" normalizeH="0" baseline="0" noProof="0" dirty="0">
              <a:ln w="3175"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2" name="Picture 2" descr="http://jberger.github.io/MojoliciousIntroduction/sync.jpg">
            <a:extLst>
              <a:ext uri="{FF2B5EF4-FFF2-40B4-BE49-F238E27FC236}">
                <a16:creationId xmlns:a16="http://schemas.microsoft.com/office/drawing/2014/main" id="{DB52BF1B-7ABB-4636-9A1D-C884FBB2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84308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D27B7-DBE6-45DF-AFDA-9662A8E6ED29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5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object that can be subscribed to by other objects (observers)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 time – an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data stream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Event based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0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3108960" y="466667"/>
            <a:ext cx="602361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1057-C7DA-4EFE-AB05-7A50C535E2DC}"/>
              </a:ext>
            </a:extLst>
          </p:cNvPr>
          <p:cNvSpPr txBox="1"/>
          <p:nvPr/>
        </p:nvSpPr>
        <p:spPr>
          <a:xfrm>
            <a:off x="5307806" y="2914650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CALL</a:t>
            </a:r>
            <a:endParaRPr lang="en-SG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286CD-0B6F-4106-9081-06C2BFAD0E29}"/>
              </a:ext>
            </a:extLst>
          </p:cNvPr>
          <p:cNvCxnSpPr>
            <a:cxnSpLocks/>
          </p:cNvCxnSpPr>
          <p:nvPr/>
        </p:nvCxnSpPr>
        <p:spPr>
          <a:xfrm flipH="1">
            <a:off x="5157073" y="3669030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3D421D-457A-4137-9973-77310187F1DE}"/>
              </a:ext>
            </a:extLst>
          </p:cNvPr>
          <p:cNvSpPr txBox="1"/>
          <p:nvPr/>
        </p:nvSpPr>
        <p:spPr>
          <a:xfrm>
            <a:off x="5307806" y="4649912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PROMISE</a:t>
            </a:r>
            <a:endParaRPr lang="en-SG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B594FB-5363-4ABC-ADAF-76B54B2DDA84}"/>
              </a:ext>
            </a:extLst>
          </p:cNvPr>
          <p:cNvCxnSpPr>
            <a:cxnSpLocks/>
          </p:cNvCxnSpPr>
          <p:nvPr/>
        </p:nvCxnSpPr>
        <p:spPr>
          <a:xfrm>
            <a:off x="5157073" y="4386888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3889427-4241-467A-99A5-8069C3CD4C87}"/>
              </a:ext>
            </a:extLst>
          </p:cNvPr>
          <p:cNvSpPr/>
          <p:nvPr/>
        </p:nvSpPr>
        <p:spPr>
          <a:xfrm>
            <a:off x="1783080" y="3145482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61602 0.00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7728584" y="4209010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OBSERVER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444817" y="4209009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5157073" y="3424535"/>
            <a:ext cx="19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SUBSCRIBE</a:t>
            </a:r>
            <a:endParaRPr lang="en-SG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5157073" y="4171950"/>
            <a:ext cx="192452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887760-9A9E-435B-A592-17B511A0128F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3FAB4-51BB-4882-A493-BB40B62CEAC5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9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37000" decel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00"/>
                            </p:stCondLst>
                            <p:childTnLst>
                              <p:par>
                                <p:cTn id="4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20" grpId="0" animBg="1"/>
      <p:bldP spid="20" grpId="1" animBg="1"/>
      <p:bldP spid="20" grpId="2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765972" y="2514600"/>
            <a:ext cx="3622940" cy="284607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2916633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Service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8309981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8460642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Component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8460642" y="4210983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OBSERVER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2916633" y="4210982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OBSERVABLE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6549303" y="3273233"/>
            <a:ext cx="16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SUBSCRIBE</a:t>
            </a:r>
            <a:endParaRPr lang="en-SG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6565579" y="3851910"/>
            <a:ext cx="158401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2EDD4-5FBA-4D9E-8D72-9C9085760A4E}"/>
              </a:ext>
            </a:extLst>
          </p:cNvPr>
          <p:cNvGrpSpPr/>
          <p:nvPr/>
        </p:nvGrpSpPr>
        <p:grpSpPr>
          <a:xfrm>
            <a:off x="521645" y="2514600"/>
            <a:ext cx="1177290" cy="2914650"/>
            <a:chOff x="521645" y="2514600"/>
            <a:chExt cx="117729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7048E-5886-4A7B-9BBE-DFAD36CA4743}"/>
                </a:ext>
              </a:extLst>
            </p:cNvPr>
            <p:cNvSpPr/>
            <p:nvPr/>
          </p:nvSpPr>
          <p:spPr>
            <a:xfrm>
              <a:off x="521645" y="2514600"/>
              <a:ext cx="1177290" cy="291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BA52EC-C508-4B74-A6CF-BD31281283AC}"/>
                </a:ext>
              </a:extLst>
            </p:cNvPr>
            <p:cNvSpPr/>
            <p:nvPr/>
          </p:nvSpPr>
          <p:spPr>
            <a:xfrm>
              <a:off x="630230" y="286512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BEA1E7-552A-45D2-BB66-CA531C83FB90}"/>
                </a:ext>
              </a:extLst>
            </p:cNvPr>
            <p:cNvSpPr/>
            <p:nvPr/>
          </p:nvSpPr>
          <p:spPr>
            <a:xfrm>
              <a:off x="1019367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E3E754-34DE-45F9-8511-BA73845B8AA3}"/>
                </a:ext>
              </a:extLst>
            </p:cNvPr>
            <p:cNvSpPr/>
            <p:nvPr/>
          </p:nvSpPr>
          <p:spPr>
            <a:xfrm>
              <a:off x="1304858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CBC7DE-D2CB-4145-ADD7-C655D366D131}"/>
                </a:ext>
              </a:extLst>
            </p:cNvPr>
            <p:cNvSpPr/>
            <p:nvPr/>
          </p:nvSpPr>
          <p:spPr>
            <a:xfrm>
              <a:off x="733876" y="294147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4348F-C0E5-4E3F-AF51-03044FE9D7FA}"/>
                </a:ext>
              </a:extLst>
            </p:cNvPr>
            <p:cNvSpPr/>
            <p:nvPr/>
          </p:nvSpPr>
          <p:spPr>
            <a:xfrm>
              <a:off x="630230" y="338160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F1A2C2-1326-424E-A55A-119D7B751CC7}"/>
                </a:ext>
              </a:extLst>
            </p:cNvPr>
            <p:cNvSpPr/>
            <p:nvPr/>
          </p:nvSpPr>
          <p:spPr>
            <a:xfrm>
              <a:off x="1019367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7C86C6-50FE-46F7-8074-B9AB1A71FB6B}"/>
                </a:ext>
              </a:extLst>
            </p:cNvPr>
            <p:cNvSpPr/>
            <p:nvPr/>
          </p:nvSpPr>
          <p:spPr>
            <a:xfrm>
              <a:off x="1304858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D036ED-FF85-49A8-AB83-D6C4BD80CC6A}"/>
                </a:ext>
              </a:extLst>
            </p:cNvPr>
            <p:cNvSpPr/>
            <p:nvPr/>
          </p:nvSpPr>
          <p:spPr>
            <a:xfrm>
              <a:off x="733876" y="345795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CD32A4-2D2D-478E-A425-4CD69643BCEA}"/>
                </a:ext>
              </a:extLst>
            </p:cNvPr>
            <p:cNvSpPr/>
            <p:nvPr/>
          </p:nvSpPr>
          <p:spPr>
            <a:xfrm>
              <a:off x="644240" y="389808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F9002-1B72-4AFB-9983-C25F9375E12E}"/>
                </a:ext>
              </a:extLst>
            </p:cNvPr>
            <p:cNvSpPr/>
            <p:nvPr/>
          </p:nvSpPr>
          <p:spPr>
            <a:xfrm>
              <a:off x="1033377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C40C-C508-4299-913F-26BB39BCFF07}"/>
                </a:ext>
              </a:extLst>
            </p:cNvPr>
            <p:cNvSpPr/>
            <p:nvPr/>
          </p:nvSpPr>
          <p:spPr>
            <a:xfrm>
              <a:off x="1318868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5311E-7CA2-4CF3-8513-3A8E20C8F510}"/>
                </a:ext>
              </a:extLst>
            </p:cNvPr>
            <p:cNvSpPr/>
            <p:nvPr/>
          </p:nvSpPr>
          <p:spPr>
            <a:xfrm>
              <a:off x="747886" y="397443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807AD-E0FE-4FFA-9137-C5BB4A175639}"/>
              </a:ext>
            </a:extLst>
          </p:cNvPr>
          <p:cNvCxnSpPr>
            <a:cxnSpLocks/>
          </p:cNvCxnSpPr>
          <p:nvPr/>
        </p:nvCxnSpPr>
        <p:spPr>
          <a:xfrm flipH="1">
            <a:off x="1866080" y="3455227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94AFD-C370-4F80-9ADE-8307A5F8DB07}"/>
              </a:ext>
            </a:extLst>
          </p:cNvPr>
          <p:cNvCxnSpPr>
            <a:cxnSpLocks/>
          </p:cNvCxnSpPr>
          <p:nvPr/>
        </p:nvCxnSpPr>
        <p:spPr>
          <a:xfrm>
            <a:off x="1866080" y="4183869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628163" y="3123413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6662DD-A6D6-426C-9341-1BD370B1787D}"/>
              </a:ext>
            </a:extLst>
          </p:cNvPr>
          <p:cNvSpPr/>
          <p:nvPr/>
        </p:nvSpPr>
        <p:spPr>
          <a:xfrm>
            <a:off x="643206" y="3123795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F84FBE-DCE5-40EB-892E-FB167148DDF0}"/>
              </a:ext>
            </a:extLst>
          </p:cNvPr>
          <p:cNvSpPr/>
          <p:nvPr/>
        </p:nvSpPr>
        <p:spPr>
          <a:xfrm>
            <a:off x="635460" y="3114544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38578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28659 -0.0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28659 -0.006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8659 -0.006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706134" y="1462599"/>
            <a:ext cx="54586" cy="490391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and 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200684" y="1312420"/>
            <a:ext cx="6508726" cy="54312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Returns a single value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Cannot cancel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Natively supported in browsers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7C8DA8-01D4-43EF-B3BB-1497A8636567}"/>
              </a:ext>
            </a:extLst>
          </p:cNvPr>
          <p:cNvSpPr txBox="1">
            <a:spLocks/>
          </p:cNvSpPr>
          <p:nvPr/>
        </p:nvSpPr>
        <p:spPr>
          <a:xfrm>
            <a:off x="5866154" y="1312420"/>
            <a:ext cx="6325846" cy="53512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overtime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cancel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Support standard array functions (map, filter, reduce, etc.)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Relies on library such as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RxJS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(for now)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3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BAED6-0607-492E-ABC0-49897CBA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01"/>
            <a:ext cx="12192000" cy="628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Stage 1 Draft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https://tc39.github.io/proposal-observable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856BFB-9707-4798-A12D-562E0029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</a:t>
            </a:r>
            <a:r>
              <a:rPr lang="en-SG" dirty="0" err="1">
                <a:solidFill>
                  <a:schemeClr val="bg1"/>
                </a:solidFill>
              </a:rPr>
              <a:t>Github</a:t>
            </a:r>
            <a:r>
              <a:rPr lang="en-SG" dirty="0">
                <a:solidFill>
                  <a:schemeClr val="bg1"/>
                </a:solidFill>
              </a:rPr>
              <a:t> Repo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https://github.com/tc39/proposal-observable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501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MAKE ASYNC GREAT AGAIN</a:t>
            </a:r>
          </a:p>
        </p:txBody>
      </p:sp>
    </p:spTree>
    <p:extLst>
      <p:ext uri="{BB962C8B-B14F-4D97-AF65-F5344CB8AC3E}">
        <p14:creationId xmlns:p14="http://schemas.microsoft.com/office/powerpoint/2010/main" val="227596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A7FDA97-E8C3-4152-AA43-750E8E49CFDF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 IMPORTANT CONCEPTS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6D1C32-FDAB-493D-A7E7-C84BE3EC10A2}"/>
              </a:ext>
            </a:extLst>
          </p:cNvPr>
          <p:cNvSpPr/>
          <p:nvPr/>
        </p:nvSpPr>
        <p:spPr>
          <a:xfrm>
            <a:off x="4143560" y="1348740"/>
            <a:ext cx="3622940" cy="7658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OBSERVABLE</a:t>
            </a:r>
            <a:endParaRPr lang="en-SG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92F61E-75FE-412F-ACBE-33E656F59E15}"/>
              </a:ext>
            </a:extLst>
          </p:cNvPr>
          <p:cNvSpPr/>
          <p:nvPr/>
        </p:nvSpPr>
        <p:spPr>
          <a:xfrm>
            <a:off x="4143560" y="3478530"/>
            <a:ext cx="3622940" cy="7658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OBSERVER</a:t>
            </a:r>
            <a:endParaRPr lang="en-SG" sz="28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16B8A4-5B1A-41FA-A802-3AED25FE1B90}"/>
              </a:ext>
            </a:extLst>
          </p:cNvPr>
          <p:cNvCxnSpPr>
            <a:cxnSpLocks/>
          </p:cNvCxnSpPr>
          <p:nvPr/>
        </p:nvCxnSpPr>
        <p:spPr>
          <a:xfrm flipV="1">
            <a:off x="5955030" y="2240280"/>
            <a:ext cx="0" cy="107775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D3E27E-E756-4659-B375-C81164508B15}"/>
              </a:ext>
            </a:extLst>
          </p:cNvPr>
          <p:cNvSpPr txBox="1"/>
          <p:nvPr/>
        </p:nvSpPr>
        <p:spPr>
          <a:xfrm>
            <a:off x="6172200" y="2565707"/>
            <a:ext cx="221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SUBSCRIPTION</a:t>
            </a:r>
            <a:endParaRPr lang="en-SG" sz="24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008CB1-DF0E-4436-B2A8-D14AB3337149}"/>
              </a:ext>
            </a:extLst>
          </p:cNvPr>
          <p:cNvSpPr/>
          <p:nvPr/>
        </p:nvSpPr>
        <p:spPr>
          <a:xfrm>
            <a:off x="4143560" y="44733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next( )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58E679-332D-4E6D-B5FC-1110E62ACAE5}"/>
              </a:ext>
            </a:extLst>
          </p:cNvPr>
          <p:cNvSpPr/>
          <p:nvPr/>
        </p:nvSpPr>
        <p:spPr>
          <a:xfrm>
            <a:off x="4143560" y="51824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error( )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E1770F-EB58-4A29-A542-7AF9CFF51619}"/>
              </a:ext>
            </a:extLst>
          </p:cNvPr>
          <p:cNvSpPr/>
          <p:nvPr/>
        </p:nvSpPr>
        <p:spPr>
          <a:xfrm>
            <a:off x="4143560" y="5885280"/>
            <a:ext cx="3622940" cy="529150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complete( )</a:t>
            </a:r>
            <a:endParaRPr lang="en-SG" sz="2800" dirty="0">
              <a:solidFill>
                <a:schemeClr val="accent2"/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269C6E9-38A7-47CA-8D1D-0DFB361C613F}"/>
              </a:ext>
            </a:extLst>
          </p:cNvPr>
          <p:cNvCxnSpPr>
            <a:cxnSpLocks/>
            <a:stCxn id="13" idx="1"/>
            <a:endCxn id="20" idx="1"/>
          </p:cNvCxnSpPr>
          <p:nvPr/>
        </p:nvCxnSpPr>
        <p:spPr>
          <a:xfrm rot="10800000" flipV="1">
            <a:off x="4143560" y="1731645"/>
            <a:ext cx="12700" cy="3006310"/>
          </a:xfrm>
          <a:prstGeom prst="bentConnector3">
            <a:avLst>
              <a:gd name="adj1" fmla="val 783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2405D9B-9B2A-4214-AE27-6C8BABC173DC}"/>
              </a:ext>
            </a:extLst>
          </p:cNvPr>
          <p:cNvCxnSpPr>
            <a:cxnSpLocks/>
            <a:stCxn id="13" idx="1"/>
            <a:endCxn id="21" idx="1"/>
          </p:cNvCxnSpPr>
          <p:nvPr/>
        </p:nvCxnSpPr>
        <p:spPr>
          <a:xfrm rot="10800000" flipV="1">
            <a:off x="4143560" y="1731645"/>
            <a:ext cx="12700" cy="3715410"/>
          </a:xfrm>
          <a:prstGeom prst="bentConnector3">
            <a:avLst>
              <a:gd name="adj1" fmla="val 1143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28B806B-B980-4349-A006-B6DC7146F342}"/>
              </a:ext>
            </a:extLst>
          </p:cNvPr>
          <p:cNvCxnSpPr>
            <a:cxnSpLocks/>
            <a:stCxn id="13" idx="1"/>
            <a:endCxn id="22" idx="1"/>
          </p:cNvCxnSpPr>
          <p:nvPr/>
        </p:nvCxnSpPr>
        <p:spPr>
          <a:xfrm rot="10800000" flipV="1">
            <a:off x="4143560" y="1731645"/>
            <a:ext cx="12700" cy="4418210"/>
          </a:xfrm>
          <a:prstGeom prst="bentConnector3">
            <a:avLst>
              <a:gd name="adj1" fmla="val 15660000"/>
            </a:avLst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0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CAAF649-F734-4C37-AB9D-317E62ACE14A}"/>
              </a:ext>
            </a:extLst>
          </p:cNvPr>
          <p:cNvCxnSpPr>
            <a:cxnSpLocks/>
            <a:endCxn id="15" idx="2"/>
          </p:cNvCxnSpPr>
          <p:nvPr/>
        </p:nvCxnSpPr>
        <p:spPr>
          <a:xfrm rot="5400000" flipH="1" flipV="1">
            <a:off x="6224767" y="4626874"/>
            <a:ext cx="1403927" cy="43404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1CD59B-B77A-4EBF-B3A6-9B9B5A185084}"/>
              </a:ext>
            </a:extLst>
          </p:cNvPr>
          <p:cNvSpPr txBox="1">
            <a:spLocks/>
          </p:cNvSpPr>
          <p:nvPr/>
        </p:nvSpPr>
        <p:spPr>
          <a:xfrm>
            <a:off x="127634" y="1899227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OBSERVABLE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7B122C-BAB9-45C9-9219-7D75E87BB58B}"/>
              </a:ext>
            </a:extLst>
          </p:cNvPr>
          <p:cNvSpPr txBox="1">
            <a:spLocks/>
          </p:cNvSpPr>
          <p:nvPr/>
        </p:nvSpPr>
        <p:spPr>
          <a:xfrm>
            <a:off x="127634" y="3503698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OBSERVER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88A083-06A3-476C-9371-A46D662CB1A8}"/>
              </a:ext>
            </a:extLst>
          </p:cNvPr>
          <p:cNvSpPr txBox="1">
            <a:spLocks/>
          </p:cNvSpPr>
          <p:nvPr/>
        </p:nvSpPr>
        <p:spPr>
          <a:xfrm>
            <a:off x="127634" y="5108170"/>
            <a:ext cx="2878456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tx1"/>
                </a:solidFill>
              </a:rPr>
              <a:t>OBSERVABLE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7F5EF1-B92E-450B-BD52-06F473834C68}"/>
              </a:ext>
            </a:extLst>
          </p:cNvPr>
          <p:cNvCxnSpPr>
            <a:cxnSpLocks/>
          </p:cNvCxnSpPr>
          <p:nvPr/>
        </p:nvCxnSpPr>
        <p:spPr>
          <a:xfrm flipV="1">
            <a:off x="3348990" y="2218343"/>
            <a:ext cx="7589520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81FD50-F141-4BD3-B552-26FD38DC31CF}"/>
              </a:ext>
            </a:extLst>
          </p:cNvPr>
          <p:cNvCxnSpPr>
            <a:cxnSpLocks/>
          </p:cNvCxnSpPr>
          <p:nvPr/>
        </p:nvCxnSpPr>
        <p:spPr>
          <a:xfrm flipV="1">
            <a:off x="3348990" y="5427285"/>
            <a:ext cx="7589520" cy="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FBFA8E-7576-4077-AC9E-2CC5DD1D06E7}"/>
              </a:ext>
            </a:extLst>
          </p:cNvPr>
          <p:cNvSpPr/>
          <p:nvPr/>
        </p:nvSpPr>
        <p:spPr>
          <a:xfrm>
            <a:off x="387477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9B64DD-09FE-42D6-AA20-3F6B57856C2D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 IMPORTANT CONCEPTS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E863695-F5BE-4C6C-8C88-EB86D2011744}"/>
              </a:ext>
            </a:extLst>
          </p:cNvPr>
          <p:cNvSpPr/>
          <p:nvPr/>
        </p:nvSpPr>
        <p:spPr>
          <a:xfrm>
            <a:off x="469773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S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3C3DED-37B8-471F-BF00-CF59DB730053}"/>
              </a:ext>
            </a:extLst>
          </p:cNvPr>
          <p:cNvSpPr/>
          <p:nvPr/>
        </p:nvSpPr>
        <p:spPr>
          <a:xfrm>
            <a:off x="641985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9BBD3D-EC83-46AA-AF21-4C59EA92B867}"/>
              </a:ext>
            </a:extLst>
          </p:cNvPr>
          <p:cNvSpPr/>
          <p:nvPr/>
        </p:nvSpPr>
        <p:spPr>
          <a:xfrm>
            <a:off x="8942070" y="1921163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9E20D6-2529-4925-B8A4-BA58A3775187}"/>
              </a:ext>
            </a:extLst>
          </p:cNvPr>
          <p:cNvSpPr/>
          <p:nvPr/>
        </p:nvSpPr>
        <p:spPr>
          <a:xfrm>
            <a:off x="3494815" y="3572486"/>
            <a:ext cx="1948630" cy="57040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next(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48774-4B86-40F4-BD57-37AC571E37C7}"/>
              </a:ext>
            </a:extLst>
          </p:cNvPr>
          <p:cNvSpPr/>
          <p:nvPr/>
        </p:nvSpPr>
        <p:spPr>
          <a:xfrm>
            <a:off x="6169435" y="3571522"/>
            <a:ext cx="1948630" cy="5704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error(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6693C0-96FC-4F81-9577-D957A6675B04}"/>
              </a:ext>
            </a:extLst>
          </p:cNvPr>
          <p:cNvSpPr/>
          <p:nvPr/>
        </p:nvSpPr>
        <p:spPr>
          <a:xfrm>
            <a:off x="8790715" y="3571523"/>
            <a:ext cx="1948630" cy="57040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complete( )</a:t>
            </a:r>
            <a:endParaRPr lang="en-SG" sz="28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4D0380-4BE2-4A25-9DEC-2D5EC502356F}"/>
              </a:ext>
            </a:extLst>
          </p:cNvPr>
          <p:cNvSpPr/>
          <p:nvPr/>
        </p:nvSpPr>
        <p:spPr>
          <a:xfrm>
            <a:off x="3874770" y="5153887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A68B93-8FC3-459A-9092-0A382173177D}"/>
              </a:ext>
            </a:extLst>
          </p:cNvPr>
          <p:cNvSpPr/>
          <p:nvPr/>
        </p:nvSpPr>
        <p:spPr>
          <a:xfrm>
            <a:off x="4697730" y="5153887"/>
            <a:ext cx="594360" cy="5943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en-SG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5EC7FF-ED96-42DF-BF30-E0B8016E3643}"/>
              </a:ext>
            </a:extLst>
          </p:cNvPr>
          <p:cNvSpPr/>
          <p:nvPr/>
        </p:nvSpPr>
        <p:spPr>
          <a:xfrm>
            <a:off x="10213565" y="1810651"/>
            <a:ext cx="222025" cy="81153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626867DF-9423-4AFD-8536-547030605FD3}"/>
              </a:ext>
            </a:extLst>
          </p:cNvPr>
          <p:cNvSpPr/>
          <p:nvPr/>
        </p:nvSpPr>
        <p:spPr>
          <a:xfrm rot="18832497">
            <a:off x="6396416" y="5126948"/>
            <a:ext cx="641225" cy="648236"/>
          </a:xfrm>
          <a:prstGeom prst="plus">
            <a:avLst>
              <a:gd name="adj" fmla="val 3460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F43B943-BA86-49BD-8344-79DA12191017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rot="16200000" flipH="1">
            <a:off x="3792059" y="2895414"/>
            <a:ext cx="1056963" cy="2971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7941ADA-00C2-44F9-9F6A-B7778958C275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 rot="5400000">
            <a:off x="4203539" y="2781114"/>
            <a:ext cx="1056963" cy="5257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4EAE7D8-5C12-406A-8139-07359AE843EC}"/>
              </a:ext>
            </a:extLst>
          </p:cNvPr>
          <p:cNvCxnSpPr>
            <a:cxnSpLocks/>
            <a:stCxn id="12" idx="4"/>
            <a:endCxn id="14" idx="0"/>
          </p:cNvCxnSpPr>
          <p:nvPr/>
        </p:nvCxnSpPr>
        <p:spPr>
          <a:xfrm rot="5400000">
            <a:off x="5064599" y="1920054"/>
            <a:ext cx="1056963" cy="224790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21415E1-F7BC-4B50-8315-E05B3201103D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 rot="5400000">
            <a:off x="6325709" y="658944"/>
            <a:ext cx="1056963" cy="477012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2E965CD-C502-43E4-A5B9-CF1CF06E653A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 rot="5400000">
            <a:off x="9570133" y="2817078"/>
            <a:ext cx="949342" cy="559548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6A5D8AC-FF2C-4C6A-8707-AC8B3CD90AAB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rot="5400000" flipH="1" flipV="1">
            <a:off x="3815044" y="4499801"/>
            <a:ext cx="1010993" cy="2971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DAD73F0-4D8C-432B-A4D2-5DA2C37762A4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rot="16200000" flipV="1">
            <a:off x="4226524" y="4385501"/>
            <a:ext cx="1010993" cy="525780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017E54F-1B3B-4732-9420-3A76F09E5782}"/>
              </a:ext>
            </a:extLst>
          </p:cNvPr>
          <p:cNvSpPr/>
          <p:nvPr/>
        </p:nvSpPr>
        <p:spPr>
          <a:xfrm>
            <a:off x="251460" y="3338924"/>
            <a:ext cx="10961370" cy="103139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742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36219" y="212764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DA429-F03E-4B95-B5FC-53C07EFB6C4A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7737D8-2FDB-49C1-8B53-D8FD9953F034}"/>
              </a:ext>
            </a:extLst>
          </p:cNvPr>
          <p:cNvSpPr txBox="1">
            <a:spLocks/>
          </p:cNvSpPr>
          <p:nvPr/>
        </p:nvSpPr>
        <p:spPr>
          <a:xfrm>
            <a:off x="5737860" y="1439957"/>
            <a:ext cx="6068776" cy="42288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</a:t>
            </a:r>
            <a:r>
              <a:rPr kumimoji="0" lang="en-SG" sz="48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ut</a:t>
            </a: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mostly work… </a:t>
            </a: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ASYNCHRONOUSLY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Handling user inputs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nimations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ebsockets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PI calls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28BB8-7BD1-4175-912D-05A76D44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676"/>
            <a:ext cx="12192000" cy="509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77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DB920-C745-49E8-9B51-46D3EAEE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2403"/>
            <a:ext cx="12192000" cy="55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0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8EA93-1867-413E-90B7-63DDC179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113"/>
            <a:ext cx="12192000" cy="54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48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C093B-4A2C-4383-BC7C-8AB89AB8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87"/>
            <a:ext cx="12192000" cy="65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43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B6521-48C3-400E-82A8-FFBBF98A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71"/>
            <a:ext cx="12192000" cy="68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7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9A0B44-836C-4C1C-8856-EB319860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152"/>
            <a:ext cx="12192000" cy="55456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CC06A5-E5E7-4AB0-AF2F-98B8CA4046BD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COLD OBSERVABLE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17787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1B8F6-5EAB-4B54-86F9-EF6E7BABB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874"/>
            <a:ext cx="12192000" cy="5874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0A5C41-0359-4630-8B9A-CA9C3375D75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HOT OBSERVABLE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46208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7AF90-8FDA-46CC-BC5D-F73572AB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961"/>
            <a:ext cx="12192000" cy="61960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14079-B113-4629-AEB7-767C8A20AEE1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SUBSCRIPTION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11236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6A990-C59D-4475-A7DE-2C7A0DE67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670"/>
            <a:ext cx="12192000" cy="58386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914079-B113-4629-AEB7-767C8A20AEE1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SUBJECT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1372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EDD3-03F6-4BC6-92A3-820C0C8788C8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OPERATORS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45A349-F4C3-4E0D-9A17-985C6F7EBE43}"/>
              </a:ext>
            </a:extLst>
          </p:cNvPr>
          <p:cNvSpPr txBox="1">
            <a:spLocks/>
          </p:cNvSpPr>
          <p:nvPr/>
        </p:nvSpPr>
        <p:spPr>
          <a:xfrm>
            <a:off x="200684" y="1723900"/>
            <a:ext cx="3982696" cy="285953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CREATION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from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interval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of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timer</a:t>
            </a: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7B8DB6-10C8-4175-BBF2-F37264C31D16}"/>
              </a:ext>
            </a:extLst>
          </p:cNvPr>
          <p:cNvSpPr txBox="1">
            <a:spLocks/>
          </p:cNvSpPr>
          <p:nvPr/>
        </p:nvSpPr>
        <p:spPr>
          <a:xfrm>
            <a:off x="4183380" y="1721870"/>
            <a:ext cx="3982696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COMBINATION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combineLatest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concat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merge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race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startWith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withLatestFrom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zip</a:t>
            </a: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AFC164-A6A8-4BDF-BC1E-99330CA9F3E2}"/>
              </a:ext>
            </a:extLst>
          </p:cNvPr>
          <p:cNvSpPr txBox="1">
            <a:spLocks/>
          </p:cNvSpPr>
          <p:nvPr/>
        </p:nvSpPr>
        <p:spPr>
          <a:xfrm>
            <a:off x="9063990" y="1721870"/>
            <a:ext cx="3128010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MATH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count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max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min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reduce</a:t>
            </a: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3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52BE-38B8-420A-8E9E-B1B019E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591"/>
            <a:ext cx="12192000" cy="42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9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EDD3-03F6-4BC6-92A3-820C0C8788C8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OPERATORS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45A349-F4C3-4E0D-9A17-985C6F7EBE43}"/>
              </a:ext>
            </a:extLst>
          </p:cNvPr>
          <p:cNvSpPr txBox="1">
            <a:spLocks/>
          </p:cNvSpPr>
          <p:nvPr/>
        </p:nvSpPr>
        <p:spPr>
          <a:xfrm>
            <a:off x="200684" y="900940"/>
            <a:ext cx="3982696" cy="624281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FILTERING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debounce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distinct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elementAt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filter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find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first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sample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skip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take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throttle</a:t>
            </a: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7B8DB6-10C8-4175-BBF2-F37264C31D16}"/>
              </a:ext>
            </a:extLst>
          </p:cNvPr>
          <p:cNvSpPr txBox="1">
            <a:spLocks/>
          </p:cNvSpPr>
          <p:nvPr/>
        </p:nvSpPr>
        <p:spPr>
          <a:xfrm>
            <a:off x="8952254" y="900940"/>
            <a:ext cx="3230880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b="1" dirty="0">
                <a:solidFill>
                  <a:srgbClr val="00B050"/>
                </a:solidFill>
              </a:rPr>
              <a:t>UTILITY</a:t>
            </a:r>
            <a:endParaRPr lang="en-SG" sz="4400" b="1" dirty="0">
              <a:solidFill>
                <a:srgbClr val="00B05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delay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delayWhen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AFC164-A6A8-4BDF-BC1E-99330CA9F3E2}"/>
              </a:ext>
            </a:extLst>
          </p:cNvPr>
          <p:cNvSpPr txBox="1">
            <a:spLocks/>
          </p:cNvSpPr>
          <p:nvPr/>
        </p:nvSpPr>
        <p:spPr>
          <a:xfrm>
            <a:off x="3778274" y="900940"/>
            <a:ext cx="4933950" cy="42654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sz="4400" b="1" dirty="0">
                <a:solidFill>
                  <a:srgbClr val="00B050"/>
                </a:solidFill>
              </a:rPr>
              <a:t>TRANSFORMATION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buffer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concatMap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map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mergeMap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</a:t>
            </a:r>
            <a:r>
              <a:rPr kumimoji="0" lang="en-US" sz="36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airwi</a:t>
            </a: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p</a:t>
            </a:r>
            <a:r>
              <a:rPr kumimoji="0" lang="en-US" sz="36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luck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repeat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</a:t>
            </a:r>
            <a:r>
              <a:rPr kumimoji="0" lang="en-US" sz="36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can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36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switchMap</a:t>
            </a:r>
            <a:endParaRPr lang="en-US" sz="36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kumimoji="0" lang="en-US" sz="36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switchMapTo</a:t>
            </a:r>
            <a:endParaRPr kumimoji="0" lang="en-US" sz="36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endParaRPr kumimoji="0" lang="en-US" sz="44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16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0995A-B31C-450A-B715-53B787F68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7491"/>
            <a:ext cx="12192000" cy="53830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EVERY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09749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903E8D-3F2A-409A-9650-8AC42DFD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682"/>
            <a:ext cx="12192000" cy="50202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TAKE &amp; CONCAT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0732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7CCD3-EB35-4B3B-8FA9-BF7DF2AB3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739"/>
            <a:ext cx="12192000" cy="42625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MAP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22728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E8758-982B-4DD9-8B76-A003F937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8826"/>
            <a:ext cx="12192000" cy="4140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10A2FF-B1C3-445A-8603-F6B173FA9C18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REDUCE OPERATOR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157763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2A4EF9-7268-444A-BBD3-78CD1EA3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" y="0"/>
            <a:ext cx="11566358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F5E45A-A692-4550-928D-2D51633AB6F3}"/>
              </a:ext>
            </a:extLst>
          </p:cNvPr>
          <p:cNvSpPr/>
          <p:nvPr/>
        </p:nvSpPr>
        <p:spPr>
          <a:xfrm>
            <a:off x="5554980" y="5223510"/>
            <a:ext cx="6637020" cy="12687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/>
              <a:t>http://rxmarbles.com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06936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1871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onkey emoji">
            <a:extLst>
              <a:ext uri="{FF2B5EF4-FFF2-40B4-BE49-F238E27FC236}">
                <a16:creationId xmlns:a16="http://schemas.microsoft.com/office/drawing/2014/main" id="{12EBC113-B775-4C0E-9D92-2AEBDC3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16DDC-FB63-48CB-B564-B4C3519DA7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1AD33-10EE-4D37-87A1-33039BD6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97"/>
            <a:ext cx="12192000" cy="5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907F8-87C9-4071-B4C6-74805626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10"/>
            <a:ext cx="12192000" cy="5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5047E-308A-48E9-BD00-339B933C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4"/>
            <a:ext cx="12192000" cy="66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409F-975F-4BB1-80AF-D24941F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3388</TotalTime>
  <Words>497</Words>
  <Application>Microsoft Office PowerPoint</Application>
  <PresentationFormat>Widescreen</PresentationFormat>
  <Paragraphs>213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111</cp:revision>
  <dcterms:created xsi:type="dcterms:W3CDTF">2017-07-13T07:16:08Z</dcterms:created>
  <dcterms:modified xsi:type="dcterms:W3CDTF">2017-07-30T08:16:09Z</dcterms:modified>
</cp:coreProperties>
</file>